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6" r:id="rId3"/>
    <p:sldId id="257"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9/29/20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9/29/20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A5140-A732-4A96-AEBB-6186CE7CFFB9}"/>
              </a:ext>
            </a:extLst>
          </p:cNvPr>
          <p:cNvSpPr>
            <a:spLocks noGrp="1"/>
          </p:cNvSpPr>
          <p:nvPr>
            <p:ph type="title"/>
          </p:nvPr>
        </p:nvSpPr>
        <p:spPr>
          <a:xfrm>
            <a:off x="1295402" y="982133"/>
            <a:ext cx="9601196" cy="1131894"/>
          </a:xfrm>
        </p:spPr>
        <p:txBody>
          <a:bodyPr>
            <a:normAutofit/>
          </a:bodyPr>
          <a:lstStyle/>
          <a:p>
            <a:r>
              <a:rPr lang="en-US" sz="3600" dirty="0">
                <a:solidFill>
                  <a:srgbClr val="C00000"/>
                </a:solidFill>
              </a:rPr>
              <a:t>About Your Teacher</a:t>
            </a:r>
          </a:p>
        </p:txBody>
      </p:sp>
      <p:sp>
        <p:nvSpPr>
          <p:cNvPr id="3" name="Content Placeholder 2">
            <a:extLst>
              <a:ext uri="{FF2B5EF4-FFF2-40B4-BE49-F238E27FC236}">
                <a16:creationId xmlns:a16="http://schemas.microsoft.com/office/drawing/2014/main" id="{7604E385-1377-4D55-978B-9E72C6C4C58C}"/>
              </a:ext>
            </a:extLst>
          </p:cNvPr>
          <p:cNvSpPr>
            <a:spLocks noGrp="1"/>
          </p:cNvSpPr>
          <p:nvPr>
            <p:ph idx="1"/>
          </p:nvPr>
        </p:nvSpPr>
        <p:spPr/>
        <p:txBody>
          <a:bodyPr/>
          <a:lstStyle/>
          <a:p>
            <a:pPr marL="0" indent="0" algn="ctr">
              <a:buNone/>
            </a:pPr>
            <a:r>
              <a:rPr lang="en-US" dirty="0"/>
              <a:t>Mike Glenn</a:t>
            </a:r>
          </a:p>
          <a:p>
            <a:pPr marL="0" indent="0">
              <a:buNone/>
            </a:pPr>
            <a:r>
              <a:rPr lang="en-US" sz="1600" dirty="0"/>
              <a:t>     	20 years of teaching, mainly “at-risk” or special education students. 3</a:t>
            </a:r>
            <a:r>
              <a:rPr lang="en-US" sz="1600" baseline="30000" dirty="0"/>
              <a:t>RD</a:t>
            </a:r>
            <a:r>
              <a:rPr lang="en-US" sz="1600" dirty="0"/>
              <a:t> year at RHS.</a:t>
            </a:r>
          </a:p>
          <a:p>
            <a:pPr marL="0" indent="0">
              <a:buNone/>
            </a:pPr>
            <a:r>
              <a:rPr lang="en-US" sz="1600" dirty="0"/>
              <a:t>	Responsibilities at Reno High School include teaching Transition ELA and Math, Directed Studies, and 	Freshman Seminar.                    </a:t>
            </a:r>
          </a:p>
          <a:p>
            <a:pPr marL="0" indent="0">
              <a:buNone/>
            </a:pPr>
            <a:r>
              <a:rPr lang="en-US" sz="1600" dirty="0"/>
              <a:t>         Originally from Winnemucca, Nv., 2 daughters, both graduated from RHS.</a:t>
            </a:r>
          </a:p>
          <a:p>
            <a:pPr marL="0" indent="0">
              <a:buNone/>
            </a:pPr>
            <a:r>
              <a:rPr lang="en-US" sz="1600" dirty="0"/>
              <a:t>         Hobbies include golf, powder snow skiing, and chukar hunting.</a:t>
            </a:r>
          </a:p>
          <a:p>
            <a:pPr marL="0" indent="0">
              <a:buNone/>
            </a:pPr>
            <a:r>
              <a:rPr lang="en-US" sz="1600" dirty="0"/>
              <a:t>         Best thing about being a teacher? For me it is building relationships with students, watching them grow up 	(literally right before your eyes), and sharing in their success. </a:t>
            </a:r>
          </a:p>
          <a:p>
            <a:pPr marL="0" indent="0">
              <a:buNone/>
            </a:pPr>
            <a:r>
              <a:rPr lang="en-US" sz="1600" dirty="0"/>
              <a:t>	Best way to contact me:  mglenn@washoeschools.net</a:t>
            </a:r>
          </a:p>
        </p:txBody>
      </p:sp>
    </p:spTree>
    <p:extLst>
      <p:ext uri="{BB962C8B-B14F-4D97-AF65-F5344CB8AC3E}">
        <p14:creationId xmlns:p14="http://schemas.microsoft.com/office/powerpoint/2010/main" val="281373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9A49-4A33-44A6-B6A0-514C16FE4C51}"/>
              </a:ext>
            </a:extLst>
          </p:cNvPr>
          <p:cNvSpPr>
            <a:spLocks noGrp="1"/>
          </p:cNvSpPr>
          <p:nvPr>
            <p:ph type="title"/>
          </p:nvPr>
        </p:nvSpPr>
        <p:spPr/>
        <p:txBody>
          <a:bodyPr/>
          <a:lstStyle/>
          <a:p>
            <a:r>
              <a:rPr lang="en-US" sz="3200" b="1"/>
              <a:t>Freshman Seminar Overview</a:t>
            </a:r>
            <a:endParaRPr lang="en-US" sz="3200" b="1" dirty="0"/>
          </a:p>
        </p:txBody>
      </p:sp>
      <p:sp>
        <p:nvSpPr>
          <p:cNvPr id="3" name="Subtitle 2">
            <a:extLst>
              <a:ext uri="{FF2B5EF4-FFF2-40B4-BE49-F238E27FC236}">
                <a16:creationId xmlns:a16="http://schemas.microsoft.com/office/drawing/2014/main" id="{A0443495-7365-4D80-BAC2-260AB6D5942B}"/>
              </a:ext>
            </a:extLst>
          </p:cNvPr>
          <p:cNvSpPr>
            <a:spLocks noGrp="1"/>
          </p:cNvSpPr>
          <p:nvPr>
            <p:ph idx="1"/>
          </p:nvPr>
        </p:nvSpPr>
        <p:spPr/>
        <p:txBody>
          <a:bodyPr>
            <a:normAutofit/>
          </a:bodyPr>
          <a:lstStyle/>
          <a:p>
            <a:pPr algn="l"/>
            <a:r>
              <a:rPr lang="en-US" sz="1800"/>
              <a:t>This class is designed to help freshman successfully transition from middle school to high school. The focus of the class is based on 5 principles:</a:t>
            </a:r>
          </a:p>
          <a:p>
            <a:pPr marL="0" indent="0" algn="l">
              <a:buNone/>
            </a:pPr>
            <a:endParaRPr lang="en-US" sz="1400"/>
          </a:p>
          <a:p>
            <a:pPr marL="0" indent="0" algn="l">
              <a:buNone/>
            </a:pPr>
            <a:r>
              <a:rPr lang="en-US" sz="1800"/>
              <a:t>	1. Building Relationships</a:t>
            </a:r>
          </a:p>
          <a:p>
            <a:pPr marL="0" indent="0" algn="l">
              <a:buNone/>
            </a:pPr>
            <a:r>
              <a:rPr lang="en-US" sz="1800"/>
              <a:t>	2. Effective Communication</a:t>
            </a:r>
          </a:p>
          <a:p>
            <a:pPr marL="0" indent="0" algn="l">
              <a:buNone/>
            </a:pPr>
            <a:r>
              <a:rPr lang="en-US" sz="1800"/>
              <a:t>	3. Organization </a:t>
            </a:r>
          </a:p>
          <a:p>
            <a:pPr marL="0" indent="0" algn="l">
              <a:buNone/>
            </a:pPr>
            <a:r>
              <a:rPr lang="en-US" sz="1800"/>
              <a:t>	4. Academic Accountably </a:t>
            </a:r>
          </a:p>
          <a:p>
            <a:pPr marL="0" indent="0" algn="l">
              <a:buNone/>
            </a:pPr>
            <a:r>
              <a:rPr lang="en-US" sz="1800"/>
              <a:t>	5. Developing Successful Study Skills</a:t>
            </a:r>
            <a:endParaRPr lang="en-US" sz="1800" dirty="0"/>
          </a:p>
        </p:txBody>
      </p:sp>
    </p:spTree>
    <p:extLst>
      <p:ext uri="{BB962C8B-B14F-4D97-AF65-F5344CB8AC3E}">
        <p14:creationId xmlns:p14="http://schemas.microsoft.com/office/powerpoint/2010/main" val="259365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D037-405D-4379-95F2-94CB42371AE3}"/>
              </a:ext>
            </a:extLst>
          </p:cNvPr>
          <p:cNvSpPr>
            <a:spLocks noGrp="1"/>
          </p:cNvSpPr>
          <p:nvPr>
            <p:ph type="title"/>
          </p:nvPr>
        </p:nvSpPr>
        <p:spPr>
          <a:xfrm>
            <a:off x="1295402" y="982132"/>
            <a:ext cx="9601196" cy="653721"/>
          </a:xfrm>
        </p:spPr>
        <p:txBody>
          <a:bodyPr>
            <a:normAutofit fontScale="90000"/>
          </a:bodyPr>
          <a:lstStyle/>
          <a:p>
            <a:r>
              <a:rPr lang="en-US" sz="4900" dirty="0">
                <a:solidFill>
                  <a:srgbClr val="0070C0"/>
                </a:solidFill>
              </a:rPr>
              <a:t>Weekly Activities </a:t>
            </a:r>
            <a:r>
              <a:rPr lang="en-US" sz="2000" dirty="0"/>
              <a:t>(typical)</a:t>
            </a:r>
            <a:endParaRPr lang="en-US" dirty="0"/>
          </a:p>
        </p:txBody>
      </p:sp>
      <p:sp>
        <p:nvSpPr>
          <p:cNvPr id="3" name="Content Placeholder 2">
            <a:extLst>
              <a:ext uri="{FF2B5EF4-FFF2-40B4-BE49-F238E27FC236}">
                <a16:creationId xmlns:a16="http://schemas.microsoft.com/office/drawing/2014/main" id="{E1DC2121-941A-48AF-992C-4CF40648DA11}"/>
              </a:ext>
            </a:extLst>
          </p:cNvPr>
          <p:cNvSpPr>
            <a:spLocks noGrp="1"/>
          </p:cNvSpPr>
          <p:nvPr>
            <p:ph idx="1"/>
          </p:nvPr>
        </p:nvSpPr>
        <p:spPr>
          <a:xfrm>
            <a:off x="1295401" y="2432807"/>
            <a:ext cx="9601196" cy="3758268"/>
          </a:xfrm>
        </p:spPr>
        <p:txBody>
          <a:bodyPr/>
          <a:lstStyle/>
          <a:p>
            <a:r>
              <a:rPr lang="en-US" dirty="0"/>
              <a:t>Monday- Planner Day/Prepare for the Week/Goal Setting/Guided Study</a:t>
            </a:r>
          </a:p>
          <a:p>
            <a:r>
              <a:rPr lang="en-US" dirty="0"/>
              <a:t>Tuesday- Guided Study/Team Building/SEL/Journal Writing</a:t>
            </a:r>
          </a:p>
          <a:p>
            <a:r>
              <a:rPr lang="en-US" dirty="0"/>
              <a:t>Wednesday- Guided Study/Grade Check/Journal Writing</a:t>
            </a:r>
          </a:p>
          <a:p>
            <a:r>
              <a:rPr lang="en-US" dirty="0"/>
              <a:t>Thursday- Guided Study/Grade Check/Journal Writing</a:t>
            </a:r>
          </a:p>
          <a:p>
            <a:r>
              <a:rPr lang="en-US" dirty="0"/>
              <a:t>Friday-Team Building/Flex Day/Guided Study</a:t>
            </a:r>
          </a:p>
          <a:p>
            <a:pPr marL="0" indent="0">
              <a:buNone/>
            </a:pPr>
            <a:endParaRPr lang="en-US" sz="1600" dirty="0"/>
          </a:p>
          <a:p>
            <a:pPr marL="0" indent="0">
              <a:buNone/>
            </a:pPr>
            <a:r>
              <a:rPr lang="en-US" sz="1600" dirty="0"/>
              <a:t>Freshman students are expected to come to class prepared for daily activities and become engaged in student practices that will help them in their classes and overall high school experience</a:t>
            </a:r>
            <a:r>
              <a:rPr lang="en-US" sz="1400" dirty="0"/>
              <a:t>.</a:t>
            </a:r>
          </a:p>
          <a:p>
            <a:endParaRPr lang="en-US" dirty="0"/>
          </a:p>
        </p:txBody>
      </p:sp>
    </p:spTree>
    <p:extLst>
      <p:ext uri="{BB962C8B-B14F-4D97-AF65-F5344CB8AC3E}">
        <p14:creationId xmlns:p14="http://schemas.microsoft.com/office/powerpoint/2010/main" val="326763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083F-521D-4E95-BD80-6C13B5C8809A}"/>
              </a:ext>
            </a:extLst>
          </p:cNvPr>
          <p:cNvSpPr>
            <a:spLocks noGrp="1"/>
          </p:cNvSpPr>
          <p:nvPr>
            <p:ph type="title"/>
          </p:nvPr>
        </p:nvSpPr>
        <p:spPr/>
        <p:txBody>
          <a:bodyPr/>
          <a:lstStyle/>
          <a:p>
            <a:r>
              <a:rPr lang="en-US" dirty="0"/>
              <a:t>GRADING</a:t>
            </a:r>
          </a:p>
        </p:txBody>
      </p:sp>
      <p:sp>
        <p:nvSpPr>
          <p:cNvPr id="3" name="Content Placeholder 2">
            <a:extLst>
              <a:ext uri="{FF2B5EF4-FFF2-40B4-BE49-F238E27FC236}">
                <a16:creationId xmlns:a16="http://schemas.microsoft.com/office/drawing/2014/main" id="{A370B426-D909-429B-ADD3-61B54A0FFA40}"/>
              </a:ext>
            </a:extLst>
          </p:cNvPr>
          <p:cNvSpPr>
            <a:spLocks noGrp="1"/>
          </p:cNvSpPr>
          <p:nvPr>
            <p:ph idx="1"/>
          </p:nvPr>
        </p:nvSpPr>
        <p:spPr/>
        <p:txBody>
          <a:bodyPr>
            <a:normAutofit/>
          </a:bodyPr>
          <a:lstStyle/>
          <a:p>
            <a:pPr marL="0" indent="0">
              <a:buNone/>
            </a:pPr>
            <a:r>
              <a:rPr lang="en-US" sz="1800" dirty="0"/>
              <a:t>	</a:t>
            </a:r>
          </a:p>
          <a:p>
            <a:pPr marL="0" indent="0">
              <a:buNone/>
            </a:pPr>
            <a:r>
              <a:rPr lang="en-US" sz="1800" dirty="0"/>
              <a:t>	Each week is worth 50 points. Students will earn points for engaging and participating with the week’s activities:  planning their weeks assignments/tests/quizzes/projects/homework (organization), journal writing, guided study (which is linked to their core classes), and a weekly grade check.</a:t>
            </a:r>
          </a:p>
          <a:p>
            <a:pPr marL="0" indent="0">
              <a:buNone/>
            </a:pPr>
            <a:r>
              <a:rPr lang="en-US" sz="1800" dirty="0"/>
              <a:t>	My hope is that each student will receive an “A” in this class. The rigor is not difficult and is up to each student to display respect, responsibility, and self-direction in laying a foundation for high school success. 50 pts. in any given week is the maximum point total. If your student is getting a point total of 45+ each week they are doing great. I have explained to each class that I don’t frequently give 50’s, this allows for student’s to always strive for improvement.</a:t>
            </a:r>
          </a:p>
        </p:txBody>
      </p:sp>
    </p:spTree>
    <p:extLst>
      <p:ext uri="{BB962C8B-B14F-4D97-AF65-F5344CB8AC3E}">
        <p14:creationId xmlns:p14="http://schemas.microsoft.com/office/powerpoint/2010/main" val="160024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09E3-9BF8-4220-A499-9EDDB65F7684}"/>
              </a:ext>
            </a:extLst>
          </p:cNvPr>
          <p:cNvSpPr>
            <a:spLocks noGrp="1"/>
          </p:cNvSpPr>
          <p:nvPr>
            <p:ph type="title"/>
          </p:nvPr>
        </p:nvSpPr>
        <p:spPr/>
        <p:txBody>
          <a:bodyPr>
            <a:normAutofit/>
          </a:bodyPr>
          <a:lstStyle/>
          <a:p>
            <a:r>
              <a:rPr lang="en-US" sz="4800" dirty="0"/>
              <a:t>Transition English</a:t>
            </a:r>
          </a:p>
        </p:txBody>
      </p:sp>
      <p:sp>
        <p:nvSpPr>
          <p:cNvPr id="3" name="Content Placeholder 2">
            <a:extLst>
              <a:ext uri="{FF2B5EF4-FFF2-40B4-BE49-F238E27FC236}">
                <a16:creationId xmlns:a16="http://schemas.microsoft.com/office/drawing/2014/main" id="{73567019-A546-4452-8EEF-1A6A13B97E89}"/>
              </a:ext>
            </a:extLst>
          </p:cNvPr>
          <p:cNvSpPr>
            <a:spLocks noGrp="1"/>
          </p:cNvSpPr>
          <p:nvPr>
            <p:ph idx="1"/>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Transition English is for Special Education students in their 3</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dirty="0">
                <a:effectLst/>
                <a:latin typeface="Calibri" panose="020F0502020204030204" pitchFamily="34" charset="0"/>
                <a:ea typeface="Calibri" panose="020F0502020204030204" pitchFamily="34" charset="0"/>
                <a:cs typeface="Times New Roman" panose="02020603050405020304" pitchFamily="18" charset="0"/>
              </a:rPr>
              <a:t> and 4</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year of high school, (max. 2cr.). </a:t>
            </a:r>
          </a:p>
          <a:p>
            <a:r>
              <a:rPr lang="en-US" dirty="0">
                <a:effectLst/>
                <a:latin typeface="Calibri" panose="020F0502020204030204" pitchFamily="34" charset="0"/>
                <a:ea typeface="Calibri" panose="020F0502020204030204" pitchFamily="34" charset="0"/>
                <a:cs typeface="Times New Roman" panose="02020603050405020304" pitchFamily="18" charset="0"/>
              </a:rPr>
              <a:t>Students will review various skills needed centered around life skills; job readiness skills; rights and responsibilities; and use of technology. Other areas of focus are preparation for the workforce, workplace reading and writing, practical skills, and career planning.</a:t>
            </a:r>
          </a:p>
          <a:p>
            <a:endParaRPr lang="en-US" dirty="0"/>
          </a:p>
        </p:txBody>
      </p:sp>
    </p:spTree>
    <p:extLst>
      <p:ext uri="{BB962C8B-B14F-4D97-AF65-F5344CB8AC3E}">
        <p14:creationId xmlns:p14="http://schemas.microsoft.com/office/powerpoint/2010/main" val="351208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03A0-E280-4879-AC24-418489496D05}"/>
              </a:ext>
            </a:extLst>
          </p:cNvPr>
          <p:cNvSpPr>
            <a:spLocks noGrp="1"/>
          </p:cNvSpPr>
          <p:nvPr>
            <p:ph type="title"/>
          </p:nvPr>
        </p:nvSpPr>
        <p:spPr/>
        <p:txBody>
          <a:bodyPr>
            <a:normAutofit/>
          </a:bodyPr>
          <a:lstStyle/>
          <a:p>
            <a:r>
              <a:rPr lang="en-US" sz="4800" dirty="0"/>
              <a:t>Transition Math</a:t>
            </a:r>
          </a:p>
        </p:txBody>
      </p:sp>
      <p:sp>
        <p:nvSpPr>
          <p:cNvPr id="3" name="Content Placeholder 2">
            <a:extLst>
              <a:ext uri="{FF2B5EF4-FFF2-40B4-BE49-F238E27FC236}">
                <a16:creationId xmlns:a16="http://schemas.microsoft.com/office/drawing/2014/main" id="{90F2DCA0-1DBB-476D-96A4-84C5DB5F399C}"/>
              </a:ext>
            </a:extLst>
          </p:cNvPr>
          <p:cNvSpPr>
            <a:spLocks noGrp="1"/>
          </p:cNvSpPr>
          <p:nvPr>
            <p:ph idx="1"/>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Transition Math is for Special Education students in their 3</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dirty="0">
                <a:effectLst/>
                <a:latin typeface="Calibri" panose="020F0502020204030204" pitchFamily="34" charset="0"/>
                <a:ea typeface="Calibri" panose="020F0502020204030204" pitchFamily="34" charset="0"/>
                <a:cs typeface="Times New Roman" panose="02020603050405020304" pitchFamily="18" charset="0"/>
              </a:rPr>
              <a:t> and 4</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year of high school, (max. 2cr.). </a:t>
            </a:r>
          </a:p>
          <a:p>
            <a:r>
              <a:rPr lang="en-US" dirty="0">
                <a:effectLst/>
                <a:latin typeface="Calibri" panose="020F0502020204030204" pitchFamily="34" charset="0"/>
                <a:ea typeface="Calibri" panose="020F0502020204030204" pitchFamily="34" charset="0"/>
                <a:cs typeface="Times New Roman" panose="02020603050405020304" pitchFamily="18" charset="0"/>
              </a:rPr>
              <a:t>This course is designed to cover consumer applications, including earning money, shopping and budgeting, banking, paying taxes, and career preparation. Topics will also focus on the world of work, including wages, benefits, human resources, operating expenses, insurance, business risks, and sales and marketing. Consumer math would be the best description of Transition Math.</a:t>
            </a:r>
          </a:p>
          <a:p>
            <a:endParaRPr lang="en-US" dirty="0"/>
          </a:p>
        </p:txBody>
      </p:sp>
    </p:spTree>
    <p:extLst>
      <p:ext uri="{BB962C8B-B14F-4D97-AF65-F5344CB8AC3E}">
        <p14:creationId xmlns:p14="http://schemas.microsoft.com/office/powerpoint/2010/main" val="74692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A26A-511D-4ECF-807C-B78C1F9DE03F}"/>
              </a:ext>
            </a:extLst>
          </p:cNvPr>
          <p:cNvSpPr>
            <a:spLocks noGrp="1"/>
          </p:cNvSpPr>
          <p:nvPr>
            <p:ph type="title"/>
          </p:nvPr>
        </p:nvSpPr>
        <p:spPr/>
        <p:txBody>
          <a:bodyPr/>
          <a:lstStyle/>
          <a:p>
            <a:r>
              <a:rPr lang="en-US" dirty="0"/>
              <a:t>Transitions Grading</a:t>
            </a:r>
          </a:p>
        </p:txBody>
      </p:sp>
      <p:sp>
        <p:nvSpPr>
          <p:cNvPr id="3" name="Content Placeholder 2">
            <a:extLst>
              <a:ext uri="{FF2B5EF4-FFF2-40B4-BE49-F238E27FC236}">
                <a16:creationId xmlns:a16="http://schemas.microsoft.com/office/drawing/2014/main" id="{198CC8E9-9467-4EBD-9737-01A8E80478CD}"/>
              </a:ext>
            </a:extLst>
          </p:cNvPr>
          <p:cNvSpPr>
            <a:spLocks noGrp="1"/>
          </p:cNvSpPr>
          <p:nvPr>
            <p:ph idx="1"/>
          </p:nvPr>
        </p:nvSpPr>
        <p:spPr/>
        <p:txBody>
          <a:bodyPr/>
          <a:lstStyle/>
          <a:p>
            <a:r>
              <a:rPr lang="en-US" sz="2400" dirty="0"/>
              <a:t>Each week is worth 50 points. Students will earn points for engaging and participating in class, and for hybrid students, completing and turning in work that is done on their home day.</a:t>
            </a:r>
          </a:p>
          <a:p>
            <a:r>
              <a:rPr lang="en-US" sz="2400" dirty="0"/>
              <a:t> Due to the various amounts of support that students receive in the transition classes, mastery of skills is not required or expected. The amount of effort while exhibiting responsibility and improvement in each discipline will be weighed into student’s weekly point total.</a:t>
            </a:r>
            <a:endParaRPr lang="en-US" dirty="0"/>
          </a:p>
        </p:txBody>
      </p:sp>
    </p:spTree>
    <p:extLst>
      <p:ext uri="{BB962C8B-B14F-4D97-AF65-F5344CB8AC3E}">
        <p14:creationId xmlns:p14="http://schemas.microsoft.com/office/powerpoint/2010/main" val="262519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7FB2-1327-4493-ACDA-2C43FBEA3537}"/>
              </a:ext>
            </a:extLst>
          </p:cNvPr>
          <p:cNvSpPr>
            <a:spLocks noGrp="1"/>
          </p:cNvSpPr>
          <p:nvPr>
            <p:ph type="title"/>
          </p:nvPr>
        </p:nvSpPr>
        <p:spPr>
          <a:xfrm>
            <a:off x="1295402" y="982132"/>
            <a:ext cx="9601196" cy="2057159"/>
          </a:xfrm>
        </p:spPr>
        <p:txBody>
          <a:bodyPr>
            <a:normAutofit/>
          </a:bodyPr>
          <a:lstStyle/>
          <a:p>
            <a:r>
              <a:rPr lang="en-US" sz="6000" dirty="0"/>
              <a:t>SSTS</a:t>
            </a:r>
            <a:r>
              <a:rPr lang="en-US" dirty="0"/>
              <a:t> </a:t>
            </a:r>
            <a:r>
              <a:rPr lang="en-US" sz="2000" dirty="0"/>
              <a:t>(Directed Studies)</a:t>
            </a:r>
            <a:br>
              <a:rPr lang="en-US" sz="2000" dirty="0"/>
            </a:br>
            <a:endParaRPr lang="en-US" dirty="0"/>
          </a:p>
        </p:txBody>
      </p:sp>
      <p:sp>
        <p:nvSpPr>
          <p:cNvPr id="3" name="Content Placeholder 2">
            <a:extLst>
              <a:ext uri="{FF2B5EF4-FFF2-40B4-BE49-F238E27FC236}">
                <a16:creationId xmlns:a16="http://schemas.microsoft.com/office/drawing/2014/main" id="{F8777A0F-570B-4FCE-97B0-2F030A57329E}"/>
              </a:ext>
            </a:extLst>
          </p:cNvPr>
          <p:cNvSpPr>
            <a:spLocks noGrp="1"/>
          </p:cNvSpPr>
          <p:nvPr>
            <p:ph idx="1"/>
          </p:nvPr>
        </p:nvSpPr>
        <p:spPr/>
        <p:txBody>
          <a:bodyPr/>
          <a:lstStyle/>
          <a:p>
            <a:r>
              <a:rPr lang="en-US" dirty="0"/>
              <a:t>Student Success Transition Support, formally known as Directed Studies.      SSTS is a support class for students who need guidance and direction with core subjects as well as a place to improve overall study skills, organization, and time management. </a:t>
            </a:r>
          </a:p>
          <a:p>
            <a:r>
              <a:rPr lang="en-US" dirty="0"/>
              <a:t>Students earn weekly point totals (50 pts. possible) that are directly related to grades in other core class and using time wisely to complete assignments and self-advocating for assistance/support when needed.</a:t>
            </a:r>
          </a:p>
        </p:txBody>
      </p:sp>
    </p:spTree>
    <p:extLst>
      <p:ext uri="{BB962C8B-B14F-4D97-AF65-F5344CB8AC3E}">
        <p14:creationId xmlns:p14="http://schemas.microsoft.com/office/powerpoint/2010/main" val="24394548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357</TotalTime>
  <Words>754</Words>
  <Application>Microsoft Macintosh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About Your Teacher</vt:lpstr>
      <vt:lpstr>Freshman Seminar Overview</vt:lpstr>
      <vt:lpstr>Weekly Activities (typical)</vt:lpstr>
      <vt:lpstr>GRADING</vt:lpstr>
      <vt:lpstr>Transition English</vt:lpstr>
      <vt:lpstr>Transition Math</vt:lpstr>
      <vt:lpstr>Transitions Grading</vt:lpstr>
      <vt:lpstr>SSTS (Directed Studies)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Freshman Seminar Overview</dc:title>
  <dc:creator>Glenn, Michael</dc:creator>
  <cp:lastModifiedBy>Ernst, Taylor</cp:lastModifiedBy>
  <cp:revision>27</cp:revision>
  <dcterms:created xsi:type="dcterms:W3CDTF">2020-09-25T16:56:57Z</dcterms:created>
  <dcterms:modified xsi:type="dcterms:W3CDTF">2020-09-29T19:09:54Z</dcterms:modified>
</cp:coreProperties>
</file>